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7" r:id="rId1"/>
  </p:sldMasterIdLst>
  <p:handoutMasterIdLst>
    <p:handoutMasterId r:id="rId10"/>
  </p:handoutMasterIdLst>
  <p:sldIdLst>
    <p:sldId id="256" r:id="rId2"/>
    <p:sldId id="259" r:id="rId3"/>
    <p:sldId id="257" r:id="rId4"/>
    <p:sldId id="260" r:id="rId5"/>
    <p:sldId id="264" r:id="rId6"/>
    <p:sldId id="265" r:id="rId7"/>
    <p:sldId id="267" r:id="rId8"/>
    <p:sldId id="268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952EDE-657E-413F-AD52-AC27DDB35B0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B7D108-432D-46B7-9A8B-5DCC68F6E447}">
      <dgm:prSet phldrT="[Text]"/>
      <dgm:spPr/>
      <dgm:t>
        <a:bodyPr/>
        <a:lstStyle/>
        <a:p>
          <a:r>
            <a:rPr lang="th-TH" dirty="0"/>
            <a:t>นักวิจัย</a:t>
          </a:r>
          <a:endParaRPr lang="en-US" dirty="0"/>
        </a:p>
      </dgm:t>
    </dgm:pt>
    <dgm:pt modelId="{025867D8-3C07-47B0-866F-C6C9AC6D8B0A}" type="parTrans" cxnId="{8672DA63-871A-4420-830D-DA73ABC5C2B6}">
      <dgm:prSet/>
      <dgm:spPr/>
      <dgm:t>
        <a:bodyPr/>
        <a:lstStyle/>
        <a:p>
          <a:endParaRPr lang="en-US"/>
        </a:p>
      </dgm:t>
    </dgm:pt>
    <dgm:pt modelId="{C0AC80E4-915E-4208-979E-1C8C5143000D}" type="sibTrans" cxnId="{8672DA63-871A-4420-830D-DA73ABC5C2B6}">
      <dgm:prSet/>
      <dgm:spPr/>
      <dgm:t>
        <a:bodyPr/>
        <a:lstStyle/>
        <a:p>
          <a:endParaRPr lang="en-US"/>
        </a:p>
      </dgm:t>
    </dgm:pt>
    <dgm:pt modelId="{F3A3B373-702B-4FF7-AF78-C58F24B05300}">
      <dgm:prSet phldrT="[Text]"/>
      <dgm:spPr/>
      <dgm:t>
        <a:bodyPr/>
        <a:lstStyle/>
        <a:p>
          <a:r>
            <a:rPr lang="th-TH" dirty="0"/>
            <a:t>ผู้วิจัยได้รับอนุมัติให้ดำเนินการเบิกจ่ายเงินในแต่ละงวดและมีเอกสารส่งเป็นลายลักษณ์อักษรถึงหน่วยการเงินและบัญชี</a:t>
          </a:r>
          <a:endParaRPr lang="en-US" dirty="0"/>
        </a:p>
      </dgm:t>
    </dgm:pt>
    <dgm:pt modelId="{581D0F39-6B4E-43E3-81CA-9BF236CF30FB}" type="parTrans" cxnId="{7B76F786-B2B3-41F7-9F66-82CAD191F03A}">
      <dgm:prSet/>
      <dgm:spPr/>
      <dgm:t>
        <a:bodyPr/>
        <a:lstStyle/>
        <a:p>
          <a:endParaRPr lang="en-US"/>
        </a:p>
      </dgm:t>
    </dgm:pt>
    <dgm:pt modelId="{8CDF9291-AF61-4DE2-B978-D9B5448C8756}" type="sibTrans" cxnId="{7B76F786-B2B3-41F7-9F66-82CAD191F03A}">
      <dgm:prSet/>
      <dgm:spPr/>
      <dgm:t>
        <a:bodyPr/>
        <a:lstStyle/>
        <a:p>
          <a:endParaRPr lang="en-US"/>
        </a:p>
      </dgm:t>
    </dgm:pt>
    <dgm:pt modelId="{1A36CB28-993F-4519-B784-6EEF6F5D1853}">
      <dgm:prSet phldrT="[Text]"/>
      <dgm:spPr>
        <a:solidFill>
          <a:srgbClr val="7030A0"/>
        </a:solidFill>
      </dgm:spPr>
      <dgm:t>
        <a:bodyPr/>
        <a:lstStyle/>
        <a:p>
          <a:r>
            <a:rPr lang="th-TH" dirty="0"/>
            <a:t>หน่วยการเงิน</a:t>
          </a:r>
          <a:endParaRPr lang="en-US" dirty="0"/>
        </a:p>
      </dgm:t>
    </dgm:pt>
    <dgm:pt modelId="{75F2912C-CCB4-4A11-BD68-3798C0D4C1C6}" type="parTrans" cxnId="{898BAD15-AFA6-4A41-BB8C-163C90DDB396}">
      <dgm:prSet/>
      <dgm:spPr/>
      <dgm:t>
        <a:bodyPr/>
        <a:lstStyle/>
        <a:p>
          <a:endParaRPr lang="en-US"/>
        </a:p>
      </dgm:t>
    </dgm:pt>
    <dgm:pt modelId="{913EABBC-3FD3-41D4-8F20-892967255DAA}" type="sibTrans" cxnId="{898BAD15-AFA6-4A41-BB8C-163C90DDB396}">
      <dgm:prSet/>
      <dgm:spPr/>
      <dgm:t>
        <a:bodyPr/>
        <a:lstStyle/>
        <a:p>
          <a:endParaRPr lang="en-US"/>
        </a:p>
      </dgm:t>
    </dgm:pt>
    <dgm:pt modelId="{DA7949C8-DCC4-4C34-A82D-182D0E102AED}">
      <dgm:prSet phldrT="[Text]"/>
      <dgm:spPr/>
      <dgm:t>
        <a:bodyPr/>
        <a:lstStyle/>
        <a:p>
          <a:r>
            <a:rPr lang="th-TH" dirty="0"/>
            <a:t>จัดทำใบสำคัญรับเงินและให้ผู้วิจัยลงนามรับเงิน</a:t>
          </a:r>
          <a:endParaRPr lang="en-US" dirty="0"/>
        </a:p>
      </dgm:t>
    </dgm:pt>
    <dgm:pt modelId="{F146628B-1AE1-42B6-AE2B-F3A54203B6FD}" type="parTrans" cxnId="{B526622D-F8E0-410A-B964-0510BC1161FD}">
      <dgm:prSet/>
      <dgm:spPr/>
      <dgm:t>
        <a:bodyPr/>
        <a:lstStyle/>
        <a:p>
          <a:endParaRPr lang="en-US"/>
        </a:p>
      </dgm:t>
    </dgm:pt>
    <dgm:pt modelId="{171B8A2E-F39E-4F56-B127-3605A1950EEA}" type="sibTrans" cxnId="{B526622D-F8E0-410A-B964-0510BC1161FD}">
      <dgm:prSet/>
      <dgm:spPr/>
      <dgm:t>
        <a:bodyPr/>
        <a:lstStyle/>
        <a:p>
          <a:endParaRPr lang="en-US"/>
        </a:p>
      </dgm:t>
    </dgm:pt>
    <dgm:pt modelId="{E098DF5A-A1E6-4A4E-B4D2-7F88165CBADB}">
      <dgm:prSet phldrT="[Text]"/>
      <dgm:spPr>
        <a:solidFill>
          <a:srgbClr val="7030A0"/>
        </a:solidFill>
      </dgm:spPr>
      <dgm:t>
        <a:bodyPr/>
        <a:lstStyle/>
        <a:p>
          <a:r>
            <a:rPr lang="th-TH" dirty="0"/>
            <a:t>หน่วยการเงิน</a:t>
          </a:r>
          <a:endParaRPr lang="en-US" dirty="0"/>
        </a:p>
      </dgm:t>
    </dgm:pt>
    <dgm:pt modelId="{39EDDE5C-94D2-4DD1-9B9E-FA944F590F18}" type="parTrans" cxnId="{FBCCA684-1B29-4478-A090-B28FE134349D}">
      <dgm:prSet/>
      <dgm:spPr/>
      <dgm:t>
        <a:bodyPr/>
        <a:lstStyle/>
        <a:p>
          <a:endParaRPr lang="en-US"/>
        </a:p>
      </dgm:t>
    </dgm:pt>
    <dgm:pt modelId="{1DA6C612-30AC-4AF9-813E-37DCDEF87A61}" type="sibTrans" cxnId="{FBCCA684-1B29-4478-A090-B28FE134349D}">
      <dgm:prSet/>
      <dgm:spPr/>
      <dgm:t>
        <a:bodyPr/>
        <a:lstStyle/>
        <a:p>
          <a:endParaRPr lang="en-US"/>
        </a:p>
      </dgm:t>
    </dgm:pt>
    <dgm:pt modelId="{8E1AA488-5D67-43A6-866A-B8D7E5B091E1}">
      <dgm:prSet phldrT="[Text]"/>
      <dgm:spPr/>
      <dgm:t>
        <a:bodyPr/>
        <a:lstStyle/>
        <a:p>
          <a:r>
            <a:rPr lang="th-TH" dirty="0"/>
            <a:t>จัดทำงบใบสำคัญเพื่อบันทึกค่าใช้จ่ายเงินอุดหนุนงานวิจัยในระบบ </a:t>
          </a:r>
          <a:r>
            <a:rPr lang="en-US" dirty="0"/>
            <a:t>FMIS</a:t>
          </a:r>
        </a:p>
      </dgm:t>
    </dgm:pt>
    <dgm:pt modelId="{2C0973D5-4838-4CD4-A533-39D92E3E4A2B}" type="parTrans" cxnId="{2D0AD4BC-0C06-4124-8B35-E03258869640}">
      <dgm:prSet/>
      <dgm:spPr/>
      <dgm:t>
        <a:bodyPr/>
        <a:lstStyle/>
        <a:p>
          <a:endParaRPr lang="en-US"/>
        </a:p>
      </dgm:t>
    </dgm:pt>
    <dgm:pt modelId="{22B3FB14-76A2-4587-BD40-BAF4F9522E3E}" type="sibTrans" cxnId="{2D0AD4BC-0C06-4124-8B35-E03258869640}">
      <dgm:prSet/>
      <dgm:spPr/>
      <dgm:t>
        <a:bodyPr/>
        <a:lstStyle/>
        <a:p>
          <a:endParaRPr lang="en-US"/>
        </a:p>
      </dgm:t>
    </dgm:pt>
    <dgm:pt modelId="{CDDC9E7B-D5DD-47A6-BFBD-02735B9FA4BD}" type="pres">
      <dgm:prSet presAssocID="{67952EDE-657E-413F-AD52-AC27DDB35B05}" presName="linearFlow" presStyleCnt="0">
        <dgm:presLayoutVars>
          <dgm:dir/>
          <dgm:animLvl val="lvl"/>
          <dgm:resizeHandles val="exact"/>
        </dgm:presLayoutVars>
      </dgm:prSet>
      <dgm:spPr/>
    </dgm:pt>
    <dgm:pt modelId="{DBD05E24-F1B6-4853-B4CF-6B60D676919A}" type="pres">
      <dgm:prSet presAssocID="{E2B7D108-432D-46B7-9A8B-5DCC68F6E447}" presName="composite" presStyleCnt="0"/>
      <dgm:spPr/>
    </dgm:pt>
    <dgm:pt modelId="{5CAF4490-B779-49CD-B1EB-7425F0B2872B}" type="pres">
      <dgm:prSet presAssocID="{E2B7D108-432D-46B7-9A8B-5DCC68F6E447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80F58B3-1C80-4E58-9D09-6FEC84E00FC7}" type="pres">
      <dgm:prSet presAssocID="{E2B7D108-432D-46B7-9A8B-5DCC68F6E447}" presName="descendantText" presStyleLbl="alignAcc1" presStyleIdx="0" presStyleCnt="3">
        <dgm:presLayoutVars>
          <dgm:bulletEnabled val="1"/>
        </dgm:presLayoutVars>
      </dgm:prSet>
      <dgm:spPr/>
    </dgm:pt>
    <dgm:pt modelId="{81F3A459-D9DF-4C58-B5CF-85844171E153}" type="pres">
      <dgm:prSet presAssocID="{C0AC80E4-915E-4208-979E-1C8C5143000D}" presName="sp" presStyleCnt="0"/>
      <dgm:spPr/>
    </dgm:pt>
    <dgm:pt modelId="{6C29180D-350E-40F5-8D11-736FA35DAE45}" type="pres">
      <dgm:prSet presAssocID="{1A36CB28-993F-4519-B784-6EEF6F5D1853}" presName="composite" presStyleCnt="0"/>
      <dgm:spPr/>
    </dgm:pt>
    <dgm:pt modelId="{B728D2E3-8759-4F7B-933B-415D95BDFEDB}" type="pres">
      <dgm:prSet presAssocID="{1A36CB28-993F-4519-B784-6EEF6F5D185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D7D288EE-375D-470A-92EC-DB384B3B5126}" type="pres">
      <dgm:prSet presAssocID="{1A36CB28-993F-4519-B784-6EEF6F5D1853}" presName="descendantText" presStyleLbl="alignAcc1" presStyleIdx="1" presStyleCnt="3">
        <dgm:presLayoutVars>
          <dgm:bulletEnabled val="1"/>
        </dgm:presLayoutVars>
      </dgm:prSet>
      <dgm:spPr/>
    </dgm:pt>
    <dgm:pt modelId="{58C33372-186C-4369-BBA2-152A1CAB6E94}" type="pres">
      <dgm:prSet presAssocID="{913EABBC-3FD3-41D4-8F20-892967255DAA}" presName="sp" presStyleCnt="0"/>
      <dgm:spPr/>
    </dgm:pt>
    <dgm:pt modelId="{A799B57B-A82D-44B0-AC11-35C7067B6746}" type="pres">
      <dgm:prSet presAssocID="{E098DF5A-A1E6-4A4E-B4D2-7F88165CBADB}" presName="composite" presStyleCnt="0"/>
      <dgm:spPr/>
    </dgm:pt>
    <dgm:pt modelId="{9FA377A0-A2CF-4B8A-9F26-1CA4C6C5634A}" type="pres">
      <dgm:prSet presAssocID="{E098DF5A-A1E6-4A4E-B4D2-7F88165CBAD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5B6C681-D5DC-49A6-8107-FFFB99F4667A}" type="pres">
      <dgm:prSet presAssocID="{E098DF5A-A1E6-4A4E-B4D2-7F88165CBAD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98BAD15-AFA6-4A41-BB8C-163C90DDB396}" srcId="{67952EDE-657E-413F-AD52-AC27DDB35B05}" destId="{1A36CB28-993F-4519-B784-6EEF6F5D1853}" srcOrd="1" destOrd="0" parTransId="{75F2912C-CCB4-4A11-BD68-3798C0D4C1C6}" sibTransId="{913EABBC-3FD3-41D4-8F20-892967255DAA}"/>
    <dgm:cxn modelId="{B526622D-F8E0-410A-B964-0510BC1161FD}" srcId="{1A36CB28-993F-4519-B784-6EEF6F5D1853}" destId="{DA7949C8-DCC4-4C34-A82D-182D0E102AED}" srcOrd="0" destOrd="0" parTransId="{F146628B-1AE1-42B6-AE2B-F3A54203B6FD}" sibTransId="{171B8A2E-F39E-4F56-B127-3605A1950EEA}"/>
    <dgm:cxn modelId="{8672DA63-871A-4420-830D-DA73ABC5C2B6}" srcId="{67952EDE-657E-413F-AD52-AC27DDB35B05}" destId="{E2B7D108-432D-46B7-9A8B-5DCC68F6E447}" srcOrd="0" destOrd="0" parTransId="{025867D8-3C07-47B0-866F-C6C9AC6D8B0A}" sibTransId="{C0AC80E4-915E-4208-979E-1C8C5143000D}"/>
    <dgm:cxn modelId="{2DD5ED4F-4DE4-4C67-8923-7FB5A631DB00}" type="presOf" srcId="{E098DF5A-A1E6-4A4E-B4D2-7F88165CBADB}" destId="{9FA377A0-A2CF-4B8A-9F26-1CA4C6C5634A}" srcOrd="0" destOrd="0" presId="urn:microsoft.com/office/officeart/2005/8/layout/chevron2"/>
    <dgm:cxn modelId="{FBCCA684-1B29-4478-A090-B28FE134349D}" srcId="{67952EDE-657E-413F-AD52-AC27DDB35B05}" destId="{E098DF5A-A1E6-4A4E-B4D2-7F88165CBADB}" srcOrd="2" destOrd="0" parTransId="{39EDDE5C-94D2-4DD1-9B9E-FA944F590F18}" sibTransId="{1DA6C612-30AC-4AF9-813E-37DCDEF87A61}"/>
    <dgm:cxn modelId="{7B76F786-B2B3-41F7-9F66-82CAD191F03A}" srcId="{E2B7D108-432D-46B7-9A8B-5DCC68F6E447}" destId="{F3A3B373-702B-4FF7-AF78-C58F24B05300}" srcOrd="0" destOrd="0" parTransId="{581D0F39-6B4E-43E3-81CA-9BF236CF30FB}" sibTransId="{8CDF9291-AF61-4DE2-B978-D9B5448C8756}"/>
    <dgm:cxn modelId="{335BE39F-E1F1-4BD8-AFFD-8A34AAC187AC}" type="presOf" srcId="{DA7949C8-DCC4-4C34-A82D-182D0E102AED}" destId="{D7D288EE-375D-470A-92EC-DB384B3B5126}" srcOrd="0" destOrd="0" presId="urn:microsoft.com/office/officeart/2005/8/layout/chevron2"/>
    <dgm:cxn modelId="{50F46FBC-62A6-4B17-B574-09732DC52DE4}" type="presOf" srcId="{1A36CB28-993F-4519-B784-6EEF6F5D1853}" destId="{B728D2E3-8759-4F7B-933B-415D95BDFEDB}" srcOrd="0" destOrd="0" presId="urn:microsoft.com/office/officeart/2005/8/layout/chevron2"/>
    <dgm:cxn modelId="{2D0AD4BC-0C06-4124-8B35-E03258869640}" srcId="{E098DF5A-A1E6-4A4E-B4D2-7F88165CBADB}" destId="{8E1AA488-5D67-43A6-866A-B8D7E5B091E1}" srcOrd="0" destOrd="0" parTransId="{2C0973D5-4838-4CD4-A533-39D92E3E4A2B}" sibTransId="{22B3FB14-76A2-4587-BD40-BAF4F9522E3E}"/>
    <dgm:cxn modelId="{6E388AC4-96B3-47EB-B327-C49B9B0A4973}" type="presOf" srcId="{67952EDE-657E-413F-AD52-AC27DDB35B05}" destId="{CDDC9E7B-D5DD-47A6-BFBD-02735B9FA4BD}" srcOrd="0" destOrd="0" presId="urn:microsoft.com/office/officeart/2005/8/layout/chevron2"/>
    <dgm:cxn modelId="{40096ECB-C8D6-43AA-8AE3-240B2D958C2B}" type="presOf" srcId="{8E1AA488-5D67-43A6-866A-B8D7E5B091E1}" destId="{25B6C681-D5DC-49A6-8107-FFFB99F4667A}" srcOrd="0" destOrd="0" presId="urn:microsoft.com/office/officeart/2005/8/layout/chevron2"/>
    <dgm:cxn modelId="{846567CD-FAF0-4D22-9EC4-A8C27EB25EFD}" type="presOf" srcId="{F3A3B373-702B-4FF7-AF78-C58F24B05300}" destId="{280F58B3-1C80-4E58-9D09-6FEC84E00FC7}" srcOrd="0" destOrd="0" presId="urn:microsoft.com/office/officeart/2005/8/layout/chevron2"/>
    <dgm:cxn modelId="{803F09D7-7060-451F-A886-D50EBD99BDB3}" type="presOf" srcId="{E2B7D108-432D-46B7-9A8B-5DCC68F6E447}" destId="{5CAF4490-B779-49CD-B1EB-7425F0B2872B}" srcOrd="0" destOrd="0" presId="urn:microsoft.com/office/officeart/2005/8/layout/chevron2"/>
    <dgm:cxn modelId="{EA9DEA05-8CE1-46BF-9AC4-236EAF2C03A1}" type="presParOf" srcId="{CDDC9E7B-D5DD-47A6-BFBD-02735B9FA4BD}" destId="{DBD05E24-F1B6-4853-B4CF-6B60D676919A}" srcOrd="0" destOrd="0" presId="urn:microsoft.com/office/officeart/2005/8/layout/chevron2"/>
    <dgm:cxn modelId="{8014CFA9-2466-4A45-9690-DB9308AFB63C}" type="presParOf" srcId="{DBD05E24-F1B6-4853-B4CF-6B60D676919A}" destId="{5CAF4490-B779-49CD-B1EB-7425F0B2872B}" srcOrd="0" destOrd="0" presId="urn:microsoft.com/office/officeart/2005/8/layout/chevron2"/>
    <dgm:cxn modelId="{1AFF642C-54C3-4F2D-B728-E4E34A67D8E5}" type="presParOf" srcId="{DBD05E24-F1B6-4853-B4CF-6B60D676919A}" destId="{280F58B3-1C80-4E58-9D09-6FEC84E00FC7}" srcOrd="1" destOrd="0" presId="urn:microsoft.com/office/officeart/2005/8/layout/chevron2"/>
    <dgm:cxn modelId="{2789CD08-28CE-43AC-8D19-DFAF23191993}" type="presParOf" srcId="{CDDC9E7B-D5DD-47A6-BFBD-02735B9FA4BD}" destId="{81F3A459-D9DF-4C58-B5CF-85844171E153}" srcOrd="1" destOrd="0" presId="urn:microsoft.com/office/officeart/2005/8/layout/chevron2"/>
    <dgm:cxn modelId="{0FB2D71C-ED06-487B-95CF-3D6697C3869E}" type="presParOf" srcId="{CDDC9E7B-D5DD-47A6-BFBD-02735B9FA4BD}" destId="{6C29180D-350E-40F5-8D11-736FA35DAE45}" srcOrd="2" destOrd="0" presId="urn:microsoft.com/office/officeart/2005/8/layout/chevron2"/>
    <dgm:cxn modelId="{BCA003AD-EE3E-42F6-A1AA-1C31DE2807CD}" type="presParOf" srcId="{6C29180D-350E-40F5-8D11-736FA35DAE45}" destId="{B728D2E3-8759-4F7B-933B-415D95BDFEDB}" srcOrd="0" destOrd="0" presId="urn:microsoft.com/office/officeart/2005/8/layout/chevron2"/>
    <dgm:cxn modelId="{7313EB61-850E-4F76-8B42-02946C54B5D3}" type="presParOf" srcId="{6C29180D-350E-40F5-8D11-736FA35DAE45}" destId="{D7D288EE-375D-470A-92EC-DB384B3B5126}" srcOrd="1" destOrd="0" presId="urn:microsoft.com/office/officeart/2005/8/layout/chevron2"/>
    <dgm:cxn modelId="{6EA9A218-E32F-4C14-9C97-EA7534EEE466}" type="presParOf" srcId="{CDDC9E7B-D5DD-47A6-BFBD-02735B9FA4BD}" destId="{58C33372-186C-4369-BBA2-152A1CAB6E94}" srcOrd="3" destOrd="0" presId="urn:microsoft.com/office/officeart/2005/8/layout/chevron2"/>
    <dgm:cxn modelId="{E7376727-945D-4C40-A77D-BFA2343CC91B}" type="presParOf" srcId="{CDDC9E7B-D5DD-47A6-BFBD-02735B9FA4BD}" destId="{A799B57B-A82D-44B0-AC11-35C7067B6746}" srcOrd="4" destOrd="0" presId="urn:microsoft.com/office/officeart/2005/8/layout/chevron2"/>
    <dgm:cxn modelId="{C10AA553-297A-4628-AD08-16AEC9553ED2}" type="presParOf" srcId="{A799B57B-A82D-44B0-AC11-35C7067B6746}" destId="{9FA377A0-A2CF-4B8A-9F26-1CA4C6C5634A}" srcOrd="0" destOrd="0" presId="urn:microsoft.com/office/officeart/2005/8/layout/chevron2"/>
    <dgm:cxn modelId="{66B9FC25-DD8A-468B-A813-0F38B29D6E9E}" type="presParOf" srcId="{A799B57B-A82D-44B0-AC11-35C7067B6746}" destId="{25B6C681-D5DC-49A6-8107-FFFB99F4667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952EDE-657E-413F-AD52-AC27DDB35B0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B7D108-432D-46B7-9A8B-5DCC68F6E447}">
      <dgm:prSet phldrT="[Text]"/>
      <dgm:spPr>
        <a:solidFill>
          <a:srgbClr val="7030A0"/>
        </a:solidFill>
      </dgm:spPr>
      <dgm:t>
        <a:bodyPr/>
        <a:lstStyle/>
        <a:p>
          <a:r>
            <a:rPr lang="th-TH" dirty="0"/>
            <a:t>หน่วยการเงิน</a:t>
          </a:r>
          <a:endParaRPr lang="en-US" dirty="0"/>
        </a:p>
      </dgm:t>
    </dgm:pt>
    <dgm:pt modelId="{025867D8-3C07-47B0-866F-C6C9AC6D8B0A}" type="parTrans" cxnId="{8672DA63-871A-4420-830D-DA73ABC5C2B6}">
      <dgm:prSet/>
      <dgm:spPr/>
      <dgm:t>
        <a:bodyPr/>
        <a:lstStyle/>
        <a:p>
          <a:endParaRPr lang="en-US"/>
        </a:p>
      </dgm:t>
    </dgm:pt>
    <dgm:pt modelId="{C0AC80E4-915E-4208-979E-1C8C5143000D}" type="sibTrans" cxnId="{8672DA63-871A-4420-830D-DA73ABC5C2B6}">
      <dgm:prSet/>
      <dgm:spPr/>
      <dgm:t>
        <a:bodyPr/>
        <a:lstStyle/>
        <a:p>
          <a:endParaRPr lang="en-US"/>
        </a:p>
      </dgm:t>
    </dgm:pt>
    <dgm:pt modelId="{F3A3B373-702B-4FF7-AF78-C58F24B05300}">
      <dgm:prSet phldrT="[Text]" custT="1"/>
      <dgm:spPr/>
      <dgm:t>
        <a:bodyPr/>
        <a:lstStyle/>
        <a:p>
          <a:r>
            <a:rPr lang="th-TH" sz="3600" dirty="0"/>
            <a:t>เมื่อได้รับอนุมัติการเบิกจ่ายเงินจากอธิการบดีเรียบร้อยแล้ว จะดำเนินการเบิกจ่ายเงินออกจากบัญชี</a:t>
          </a:r>
          <a:endParaRPr lang="en-US" sz="3600" dirty="0"/>
        </a:p>
      </dgm:t>
    </dgm:pt>
    <dgm:pt modelId="{581D0F39-6B4E-43E3-81CA-9BF236CF30FB}" type="parTrans" cxnId="{7B76F786-B2B3-41F7-9F66-82CAD191F03A}">
      <dgm:prSet/>
      <dgm:spPr/>
      <dgm:t>
        <a:bodyPr/>
        <a:lstStyle/>
        <a:p>
          <a:endParaRPr lang="en-US"/>
        </a:p>
      </dgm:t>
    </dgm:pt>
    <dgm:pt modelId="{8CDF9291-AF61-4DE2-B978-D9B5448C8756}" type="sibTrans" cxnId="{7B76F786-B2B3-41F7-9F66-82CAD191F03A}">
      <dgm:prSet/>
      <dgm:spPr/>
      <dgm:t>
        <a:bodyPr/>
        <a:lstStyle/>
        <a:p>
          <a:endParaRPr lang="en-US"/>
        </a:p>
      </dgm:t>
    </dgm:pt>
    <dgm:pt modelId="{8E1AA488-5D67-43A6-866A-B8D7E5B091E1}">
      <dgm:prSet phldrT="[Text]"/>
      <dgm:spPr/>
      <dgm:t>
        <a:bodyPr/>
        <a:lstStyle/>
        <a:p>
          <a:r>
            <a:rPr lang="th-TH" dirty="0"/>
            <a:t>กรณีมีเงินคงเหลือคืนสถาบันและผู้วิจัยได้นำส่งเงินคืนสถาบันแล้ว หน่วยการเงินและบัญชีจะออกใบเสร็จรับเงินและส่งใบเสร็จรับเงินให้กับผู้วิจัยเพื่อเป็นหลักฐาน</a:t>
          </a:r>
          <a:endParaRPr lang="en-US" dirty="0"/>
        </a:p>
      </dgm:t>
    </dgm:pt>
    <dgm:pt modelId="{2C0973D5-4838-4CD4-A533-39D92E3E4A2B}" type="parTrans" cxnId="{2D0AD4BC-0C06-4124-8B35-E03258869640}">
      <dgm:prSet/>
      <dgm:spPr/>
      <dgm:t>
        <a:bodyPr/>
        <a:lstStyle/>
        <a:p>
          <a:endParaRPr lang="en-US"/>
        </a:p>
      </dgm:t>
    </dgm:pt>
    <dgm:pt modelId="{22B3FB14-76A2-4587-BD40-BAF4F9522E3E}" type="sibTrans" cxnId="{2D0AD4BC-0C06-4124-8B35-E03258869640}">
      <dgm:prSet/>
      <dgm:spPr/>
      <dgm:t>
        <a:bodyPr/>
        <a:lstStyle/>
        <a:p>
          <a:endParaRPr lang="en-US"/>
        </a:p>
      </dgm:t>
    </dgm:pt>
    <dgm:pt modelId="{E098DF5A-A1E6-4A4E-B4D2-7F88165CBADB}">
      <dgm:prSet phldrT="[Text]"/>
      <dgm:spPr>
        <a:solidFill>
          <a:srgbClr val="7030A0"/>
        </a:solidFill>
      </dgm:spPr>
      <dgm:t>
        <a:bodyPr/>
        <a:lstStyle/>
        <a:p>
          <a:r>
            <a:rPr lang="th-TH" dirty="0"/>
            <a:t>หน่วยการเงิน</a:t>
          </a:r>
          <a:endParaRPr lang="en-US" dirty="0"/>
        </a:p>
      </dgm:t>
    </dgm:pt>
    <dgm:pt modelId="{1DA6C612-30AC-4AF9-813E-37DCDEF87A61}" type="sibTrans" cxnId="{FBCCA684-1B29-4478-A090-B28FE134349D}">
      <dgm:prSet/>
      <dgm:spPr/>
      <dgm:t>
        <a:bodyPr/>
        <a:lstStyle/>
        <a:p>
          <a:endParaRPr lang="en-US"/>
        </a:p>
      </dgm:t>
    </dgm:pt>
    <dgm:pt modelId="{39EDDE5C-94D2-4DD1-9B9E-FA944F590F18}" type="parTrans" cxnId="{FBCCA684-1B29-4478-A090-B28FE134349D}">
      <dgm:prSet/>
      <dgm:spPr/>
      <dgm:t>
        <a:bodyPr/>
        <a:lstStyle/>
        <a:p>
          <a:endParaRPr lang="en-US"/>
        </a:p>
      </dgm:t>
    </dgm:pt>
    <dgm:pt modelId="{DA7949C8-DCC4-4C34-A82D-182D0E102AED}">
      <dgm:prSet phldrT="[Text]" custT="1"/>
      <dgm:spPr/>
      <dgm:t>
        <a:bodyPr/>
        <a:lstStyle/>
        <a:p>
          <a:r>
            <a:rPr lang="th-TH" sz="3200" dirty="0"/>
            <a:t>เมื่อดำเนินโครงการวิจัยแล้วเสร็จ ให้ผู้วิจัยสรุปจำนวนเงินที่ใช้ไป โดยใช้แบบฟอร์มสรุปผลการใช้จ่ายเงินอุดหนุนงานวิจัย เสนอผู้อำนวยการศูนย์วิจัยและนวัตกรรม รองอธิการบดีฝ่ายวิจัยและบริการวิชาการ และอธิการบดี</a:t>
          </a:r>
          <a:endParaRPr lang="en-US" sz="3200" dirty="0"/>
        </a:p>
      </dgm:t>
    </dgm:pt>
    <dgm:pt modelId="{171B8A2E-F39E-4F56-B127-3605A1950EEA}" type="sibTrans" cxnId="{B526622D-F8E0-410A-B964-0510BC1161FD}">
      <dgm:prSet/>
      <dgm:spPr/>
      <dgm:t>
        <a:bodyPr/>
        <a:lstStyle/>
        <a:p>
          <a:endParaRPr lang="en-US"/>
        </a:p>
      </dgm:t>
    </dgm:pt>
    <dgm:pt modelId="{F146628B-1AE1-42B6-AE2B-F3A54203B6FD}" type="parTrans" cxnId="{B526622D-F8E0-410A-B964-0510BC1161FD}">
      <dgm:prSet/>
      <dgm:spPr/>
      <dgm:t>
        <a:bodyPr/>
        <a:lstStyle/>
        <a:p>
          <a:endParaRPr lang="en-US"/>
        </a:p>
      </dgm:t>
    </dgm:pt>
    <dgm:pt modelId="{1A36CB28-993F-4519-B784-6EEF6F5D1853}">
      <dgm:prSet phldrT="[Text]"/>
      <dgm:spPr/>
      <dgm:t>
        <a:bodyPr/>
        <a:lstStyle/>
        <a:p>
          <a:r>
            <a:rPr lang="th-TH" dirty="0"/>
            <a:t>ผู้วิจัย</a:t>
          </a:r>
          <a:endParaRPr lang="en-US" dirty="0"/>
        </a:p>
      </dgm:t>
    </dgm:pt>
    <dgm:pt modelId="{913EABBC-3FD3-41D4-8F20-892967255DAA}" type="sibTrans" cxnId="{898BAD15-AFA6-4A41-BB8C-163C90DDB396}">
      <dgm:prSet/>
      <dgm:spPr/>
      <dgm:t>
        <a:bodyPr/>
        <a:lstStyle/>
        <a:p>
          <a:endParaRPr lang="en-US"/>
        </a:p>
      </dgm:t>
    </dgm:pt>
    <dgm:pt modelId="{75F2912C-CCB4-4A11-BD68-3798C0D4C1C6}" type="parTrans" cxnId="{898BAD15-AFA6-4A41-BB8C-163C90DDB396}">
      <dgm:prSet/>
      <dgm:spPr/>
      <dgm:t>
        <a:bodyPr/>
        <a:lstStyle/>
        <a:p>
          <a:endParaRPr lang="en-US"/>
        </a:p>
      </dgm:t>
    </dgm:pt>
    <dgm:pt modelId="{CDDC9E7B-D5DD-47A6-BFBD-02735B9FA4BD}" type="pres">
      <dgm:prSet presAssocID="{67952EDE-657E-413F-AD52-AC27DDB35B05}" presName="linearFlow" presStyleCnt="0">
        <dgm:presLayoutVars>
          <dgm:dir/>
          <dgm:animLvl val="lvl"/>
          <dgm:resizeHandles val="exact"/>
        </dgm:presLayoutVars>
      </dgm:prSet>
      <dgm:spPr/>
    </dgm:pt>
    <dgm:pt modelId="{DBD05E24-F1B6-4853-B4CF-6B60D676919A}" type="pres">
      <dgm:prSet presAssocID="{E2B7D108-432D-46B7-9A8B-5DCC68F6E447}" presName="composite" presStyleCnt="0"/>
      <dgm:spPr/>
    </dgm:pt>
    <dgm:pt modelId="{5CAF4490-B779-49CD-B1EB-7425F0B2872B}" type="pres">
      <dgm:prSet presAssocID="{E2B7D108-432D-46B7-9A8B-5DCC68F6E447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80F58B3-1C80-4E58-9D09-6FEC84E00FC7}" type="pres">
      <dgm:prSet presAssocID="{E2B7D108-432D-46B7-9A8B-5DCC68F6E447}" presName="descendantText" presStyleLbl="alignAcc1" presStyleIdx="0" presStyleCnt="3">
        <dgm:presLayoutVars>
          <dgm:bulletEnabled val="1"/>
        </dgm:presLayoutVars>
      </dgm:prSet>
      <dgm:spPr/>
    </dgm:pt>
    <dgm:pt modelId="{81F3A459-D9DF-4C58-B5CF-85844171E153}" type="pres">
      <dgm:prSet presAssocID="{C0AC80E4-915E-4208-979E-1C8C5143000D}" presName="sp" presStyleCnt="0"/>
      <dgm:spPr/>
    </dgm:pt>
    <dgm:pt modelId="{6C29180D-350E-40F5-8D11-736FA35DAE45}" type="pres">
      <dgm:prSet presAssocID="{1A36CB28-993F-4519-B784-6EEF6F5D1853}" presName="composite" presStyleCnt="0"/>
      <dgm:spPr/>
    </dgm:pt>
    <dgm:pt modelId="{B728D2E3-8759-4F7B-933B-415D95BDFEDB}" type="pres">
      <dgm:prSet presAssocID="{1A36CB28-993F-4519-B784-6EEF6F5D185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D7D288EE-375D-470A-92EC-DB384B3B5126}" type="pres">
      <dgm:prSet presAssocID="{1A36CB28-993F-4519-B784-6EEF6F5D1853}" presName="descendantText" presStyleLbl="alignAcc1" presStyleIdx="1" presStyleCnt="3">
        <dgm:presLayoutVars>
          <dgm:bulletEnabled val="1"/>
        </dgm:presLayoutVars>
      </dgm:prSet>
      <dgm:spPr/>
    </dgm:pt>
    <dgm:pt modelId="{58C33372-186C-4369-BBA2-152A1CAB6E94}" type="pres">
      <dgm:prSet presAssocID="{913EABBC-3FD3-41D4-8F20-892967255DAA}" presName="sp" presStyleCnt="0"/>
      <dgm:spPr/>
    </dgm:pt>
    <dgm:pt modelId="{A799B57B-A82D-44B0-AC11-35C7067B6746}" type="pres">
      <dgm:prSet presAssocID="{E098DF5A-A1E6-4A4E-B4D2-7F88165CBADB}" presName="composite" presStyleCnt="0"/>
      <dgm:spPr/>
    </dgm:pt>
    <dgm:pt modelId="{9FA377A0-A2CF-4B8A-9F26-1CA4C6C5634A}" type="pres">
      <dgm:prSet presAssocID="{E098DF5A-A1E6-4A4E-B4D2-7F88165CBAD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25B6C681-D5DC-49A6-8107-FFFB99F4667A}" type="pres">
      <dgm:prSet presAssocID="{E098DF5A-A1E6-4A4E-B4D2-7F88165CBAD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98BAD15-AFA6-4A41-BB8C-163C90DDB396}" srcId="{67952EDE-657E-413F-AD52-AC27DDB35B05}" destId="{1A36CB28-993F-4519-B784-6EEF6F5D1853}" srcOrd="1" destOrd="0" parTransId="{75F2912C-CCB4-4A11-BD68-3798C0D4C1C6}" sibTransId="{913EABBC-3FD3-41D4-8F20-892967255DAA}"/>
    <dgm:cxn modelId="{B526622D-F8E0-410A-B964-0510BC1161FD}" srcId="{1A36CB28-993F-4519-B784-6EEF6F5D1853}" destId="{DA7949C8-DCC4-4C34-A82D-182D0E102AED}" srcOrd="0" destOrd="0" parTransId="{F146628B-1AE1-42B6-AE2B-F3A54203B6FD}" sibTransId="{171B8A2E-F39E-4F56-B127-3605A1950EEA}"/>
    <dgm:cxn modelId="{8672DA63-871A-4420-830D-DA73ABC5C2B6}" srcId="{67952EDE-657E-413F-AD52-AC27DDB35B05}" destId="{E2B7D108-432D-46B7-9A8B-5DCC68F6E447}" srcOrd="0" destOrd="0" parTransId="{025867D8-3C07-47B0-866F-C6C9AC6D8B0A}" sibTransId="{C0AC80E4-915E-4208-979E-1C8C5143000D}"/>
    <dgm:cxn modelId="{2DD5ED4F-4DE4-4C67-8923-7FB5A631DB00}" type="presOf" srcId="{E098DF5A-A1E6-4A4E-B4D2-7F88165CBADB}" destId="{9FA377A0-A2CF-4B8A-9F26-1CA4C6C5634A}" srcOrd="0" destOrd="0" presId="urn:microsoft.com/office/officeart/2005/8/layout/chevron2"/>
    <dgm:cxn modelId="{FBCCA684-1B29-4478-A090-B28FE134349D}" srcId="{67952EDE-657E-413F-AD52-AC27DDB35B05}" destId="{E098DF5A-A1E6-4A4E-B4D2-7F88165CBADB}" srcOrd="2" destOrd="0" parTransId="{39EDDE5C-94D2-4DD1-9B9E-FA944F590F18}" sibTransId="{1DA6C612-30AC-4AF9-813E-37DCDEF87A61}"/>
    <dgm:cxn modelId="{7B76F786-B2B3-41F7-9F66-82CAD191F03A}" srcId="{E2B7D108-432D-46B7-9A8B-5DCC68F6E447}" destId="{F3A3B373-702B-4FF7-AF78-C58F24B05300}" srcOrd="0" destOrd="0" parTransId="{581D0F39-6B4E-43E3-81CA-9BF236CF30FB}" sibTransId="{8CDF9291-AF61-4DE2-B978-D9B5448C8756}"/>
    <dgm:cxn modelId="{335BE39F-E1F1-4BD8-AFFD-8A34AAC187AC}" type="presOf" srcId="{DA7949C8-DCC4-4C34-A82D-182D0E102AED}" destId="{D7D288EE-375D-470A-92EC-DB384B3B5126}" srcOrd="0" destOrd="0" presId="urn:microsoft.com/office/officeart/2005/8/layout/chevron2"/>
    <dgm:cxn modelId="{50F46FBC-62A6-4B17-B574-09732DC52DE4}" type="presOf" srcId="{1A36CB28-993F-4519-B784-6EEF6F5D1853}" destId="{B728D2E3-8759-4F7B-933B-415D95BDFEDB}" srcOrd="0" destOrd="0" presId="urn:microsoft.com/office/officeart/2005/8/layout/chevron2"/>
    <dgm:cxn modelId="{2D0AD4BC-0C06-4124-8B35-E03258869640}" srcId="{E098DF5A-A1E6-4A4E-B4D2-7F88165CBADB}" destId="{8E1AA488-5D67-43A6-866A-B8D7E5B091E1}" srcOrd="0" destOrd="0" parTransId="{2C0973D5-4838-4CD4-A533-39D92E3E4A2B}" sibTransId="{22B3FB14-76A2-4587-BD40-BAF4F9522E3E}"/>
    <dgm:cxn modelId="{6E388AC4-96B3-47EB-B327-C49B9B0A4973}" type="presOf" srcId="{67952EDE-657E-413F-AD52-AC27DDB35B05}" destId="{CDDC9E7B-D5DD-47A6-BFBD-02735B9FA4BD}" srcOrd="0" destOrd="0" presId="urn:microsoft.com/office/officeart/2005/8/layout/chevron2"/>
    <dgm:cxn modelId="{40096ECB-C8D6-43AA-8AE3-240B2D958C2B}" type="presOf" srcId="{8E1AA488-5D67-43A6-866A-B8D7E5B091E1}" destId="{25B6C681-D5DC-49A6-8107-FFFB99F4667A}" srcOrd="0" destOrd="0" presId="urn:microsoft.com/office/officeart/2005/8/layout/chevron2"/>
    <dgm:cxn modelId="{846567CD-FAF0-4D22-9EC4-A8C27EB25EFD}" type="presOf" srcId="{F3A3B373-702B-4FF7-AF78-C58F24B05300}" destId="{280F58B3-1C80-4E58-9D09-6FEC84E00FC7}" srcOrd="0" destOrd="0" presId="urn:microsoft.com/office/officeart/2005/8/layout/chevron2"/>
    <dgm:cxn modelId="{803F09D7-7060-451F-A886-D50EBD99BDB3}" type="presOf" srcId="{E2B7D108-432D-46B7-9A8B-5DCC68F6E447}" destId="{5CAF4490-B779-49CD-B1EB-7425F0B2872B}" srcOrd="0" destOrd="0" presId="urn:microsoft.com/office/officeart/2005/8/layout/chevron2"/>
    <dgm:cxn modelId="{EA9DEA05-8CE1-46BF-9AC4-236EAF2C03A1}" type="presParOf" srcId="{CDDC9E7B-D5DD-47A6-BFBD-02735B9FA4BD}" destId="{DBD05E24-F1B6-4853-B4CF-6B60D676919A}" srcOrd="0" destOrd="0" presId="urn:microsoft.com/office/officeart/2005/8/layout/chevron2"/>
    <dgm:cxn modelId="{8014CFA9-2466-4A45-9690-DB9308AFB63C}" type="presParOf" srcId="{DBD05E24-F1B6-4853-B4CF-6B60D676919A}" destId="{5CAF4490-B779-49CD-B1EB-7425F0B2872B}" srcOrd="0" destOrd="0" presId="urn:microsoft.com/office/officeart/2005/8/layout/chevron2"/>
    <dgm:cxn modelId="{1AFF642C-54C3-4F2D-B728-E4E34A67D8E5}" type="presParOf" srcId="{DBD05E24-F1B6-4853-B4CF-6B60D676919A}" destId="{280F58B3-1C80-4E58-9D09-6FEC84E00FC7}" srcOrd="1" destOrd="0" presId="urn:microsoft.com/office/officeart/2005/8/layout/chevron2"/>
    <dgm:cxn modelId="{2789CD08-28CE-43AC-8D19-DFAF23191993}" type="presParOf" srcId="{CDDC9E7B-D5DD-47A6-BFBD-02735B9FA4BD}" destId="{81F3A459-D9DF-4C58-B5CF-85844171E153}" srcOrd="1" destOrd="0" presId="urn:microsoft.com/office/officeart/2005/8/layout/chevron2"/>
    <dgm:cxn modelId="{0FB2D71C-ED06-487B-95CF-3D6697C3869E}" type="presParOf" srcId="{CDDC9E7B-D5DD-47A6-BFBD-02735B9FA4BD}" destId="{6C29180D-350E-40F5-8D11-736FA35DAE45}" srcOrd="2" destOrd="0" presId="urn:microsoft.com/office/officeart/2005/8/layout/chevron2"/>
    <dgm:cxn modelId="{BCA003AD-EE3E-42F6-A1AA-1C31DE2807CD}" type="presParOf" srcId="{6C29180D-350E-40F5-8D11-736FA35DAE45}" destId="{B728D2E3-8759-4F7B-933B-415D95BDFEDB}" srcOrd="0" destOrd="0" presId="urn:microsoft.com/office/officeart/2005/8/layout/chevron2"/>
    <dgm:cxn modelId="{7313EB61-850E-4F76-8B42-02946C54B5D3}" type="presParOf" srcId="{6C29180D-350E-40F5-8D11-736FA35DAE45}" destId="{D7D288EE-375D-470A-92EC-DB384B3B5126}" srcOrd="1" destOrd="0" presId="urn:microsoft.com/office/officeart/2005/8/layout/chevron2"/>
    <dgm:cxn modelId="{6EA9A218-E32F-4C14-9C97-EA7534EEE466}" type="presParOf" srcId="{CDDC9E7B-D5DD-47A6-BFBD-02735B9FA4BD}" destId="{58C33372-186C-4369-BBA2-152A1CAB6E94}" srcOrd="3" destOrd="0" presId="urn:microsoft.com/office/officeart/2005/8/layout/chevron2"/>
    <dgm:cxn modelId="{E7376727-945D-4C40-A77D-BFA2343CC91B}" type="presParOf" srcId="{CDDC9E7B-D5DD-47A6-BFBD-02735B9FA4BD}" destId="{A799B57B-A82D-44B0-AC11-35C7067B6746}" srcOrd="4" destOrd="0" presId="urn:microsoft.com/office/officeart/2005/8/layout/chevron2"/>
    <dgm:cxn modelId="{C10AA553-297A-4628-AD08-16AEC9553ED2}" type="presParOf" srcId="{A799B57B-A82D-44B0-AC11-35C7067B6746}" destId="{9FA377A0-A2CF-4B8A-9F26-1CA4C6C5634A}" srcOrd="0" destOrd="0" presId="urn:microsoft.com/office/officeart/2005/8/layout/chevron2"/>
    <dgm:cxn modelId="{66B9FC25-DD8A-468B-A813-0F38B29D6E9E}" type="presParOf" srcId="{A799B57B-A82D-44B0-AC11-35C7067B6746}" destId="{25B6C681-D5DC-49A6-8107-FFFB99F4667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F4490-B779-49CD-B1EB-7425F0B2872B}">
      <dsp:nvSpPr>
        <dsp:cNvPr id="0" name=""/>
        <dsp:cNvSpPr/>
      </dsp:nvSpPr>
      <dsp:spPr>
        <a:xfrm rot="5400000">
          <a:off x="-301424" y="304141"/>
          <a:ext cx="2009496" cy="140664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300" kern="1200" dirty="0"/>
            <a:t>นักวิจัย</a:t>
          </a:r>
          <a:endParaRPr lang="en-US" sz="3300" kern="1200" dirty="0"/>
        </a:p>
      </dsp:txBody>
      <dsp:txXfrm rot="-5400000">
        <a:off x="1" y="706041"/>
        <a:ext cx="1406647" cy="602849"/>
      </dsp:txXfrm>
    </dsp:sp>
    <dsp:sp modelId="{280F58B3-1C80-4E58-9D09-6FEC84E00FC7}">
      <dsp:nvSpPr>
        <dsp:cNvPr id="0" name=""/>
        <dsp:cNvSpPr/>
      </dsp:nvSpPr>
      <dsp:spPr>
        <a:xfrm rot="5400000">
          <a:off x="5096105" y="-3686741"/>
          <a:ext cx="1306172" cy="8685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3500" kern="1200" dirty="0"/>
            <a:t>ผู้วิจัยได้รับอนุมัติให้ดำเนินการเบิกจ่ายเงินในแต่ละงวดและมีเอกสารส่งเป็นลายลักษณ์อักษรถึงหน่วยการเงินและบัญชี</a:t>
          </a:r>
          <a:endParaRPr lang="en-US" sz="3500" kern="1200" dirty="0"/>
        </a:p>
      </dsp:txBody>
      <dsp:txXfrm rot="-5400000">
        <a:off x="1406647" y="66479"/>
        <a:ext cx="8621327" cy="1178648"/>
      </dsp:txXfrm>
    </dsp:sp>
    <dsp:sp modelId="{B728D2E3-8759-4F7B-933B-415D95BDFEDB}">
      <dsp:nvSpPr>
        <dsp:cNvPr id="0" name=""/>
        <dsp:cNvSpPr/>
      </dsp:nvSpPr>
      <dsp:spPr>
        <a:xfrm rot="5400000">
          <a:off x="-301424" y="2123220"/>
          <a:ext cx="2009496" cy="1406647"/>
        </a:xfrm>
        <a:prstGeom prst="chevron">
          <a:avLst/>
        </a:prstGeom>
        <a:solidFill>
          <a:srgbClr val="7030A0"/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300" kern="1200" dirty="0"/>
            <a:t>หน่วยการเงิน</a:t>
          </a:r>
          <a:endParaRPr lang="en-US" sz="3300" kern="1200" dirty="0"/>
        </a:p>
      </dsp:txBody>
      <dsp:txXfrm rot="-5400000">
        <a:off x="1" y="2525120"/>
        <a:ext cx="1406647" cy="602849"/>
      </dsp:txXfrm>
    </dsp:sp>
    <dsp:sp modelId="{D7D288EE-375D-470A-92EC-DB384B3B5126}">
      <dsp:nvSpPr>
        <dsp:cNvPr id="0" name=""/>
        <dsp:cNvSpPr/>
      </dsp:nvSpPr>
      <dsp:spPr>
        <a:xfrm rot="5400000">
          <a:off x="5096105" y="-1867662"/>
          <a:ext cx="1306172" cy="8685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3500" kern="1200" dirty="0"/>
            <a:t>จัดทำใบสำคัญรับเงินและให้ผู้วิจัยลงนามรับเงิน</a:t>
          </a:r>
          <a:endParaRPr lang="en-US" sz="3500" kern="1200" dirty="0"/>
        </a:p>
      </dsp:txBody>
      <dsp:txXfrm rot="-5400000">
        <a:off x="1406647" y="1885558"/>
        <a:ext cx="8621327" cy="1178648"/>
      </dsp:txXfrm>
    </dsp:sp>
    <dsp:sp modelId="{9FA377A0-A2CF-4B8A-9F26-1CA4C6C5634A}">
      <dsp:nvSpPr>
        <dsp:cNvPr id="0" name=""/>
        <dsp:cNvSpPr/>
      </dsp:nvSpPr>
      <dsp:spPr>
        <a:xfrm rot="5400000">
          <a:off x="-301424" y="3942298"/>
          <a:ext cx="2009496" cy="1406647"/>
        </a:xfrm>
        <a:prstGeom prst="chevron">
          <a:avLst/>
        </a:prstGeom>
        <a:solidFill>
          <a:srgbClr val="7030A0"/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300" kern="1200" dirty="0"/>
            <a:t>หน่วยการเงิน</a:t>
          </a:r>
          <a:endParaRPr lang="en-US" sz="3300" kern="1200" dirty="0"/>
        </a:p>
      </dsp:txBody>
      <dsp:txXfrm rot="-5400000">
        <a:off x="1" y="4344198"/>
        <a:ext cx="1406647" cy="602849"/>
      </dsp:txXfrm>
    </dsp:sp>
    <dsp:sp modelId="{25B6C681-D5DC-49A6-8107-FFFB99F4667A}">
      <dsp:nvSpPr>
        <dsp:cNvPr id="0" name=""/>
        <dsp:cNvSpPr/>
      </dsp:nvSpPr>
      <dsp:spPr>
        <a:xfrm rot="5400000">
          <a:off x="5096105" y="-48584"/>
          <a:ext cx="1306172" cy="8685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3500" kern="1200" dirty="0"/>
            <a:t>จัดทำงบใบสำคัญเพื่อบันทึกค่าใช้จ่ายเงินอุดหนุนงานวิจัยในระบบ </a:t>
          </a:r>
          <a:r>
            <a:rPr lang="en-US" sz="3500" kern="1200" dirty="0"/>
            <a:t>FMIS</a:t>
          </a:r>
        </a:p>
      </dsp:txBody>
      <dsp:txXfrm rot="-5400000">
        <a:off x="1406647" y="3704636"/>
        <a:ext cx="8621327" cy="11786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F4490-B779-49CD-B1EB-7425F0B2872B}">
      <dsp:nvSpPr>
        <dsp:cNvPr id="0" name=""/>
        <dsp:cNvSpPr/>
      </dsp:nvSpPr>
      <dsp:spPr>
        <a:xfrm rot="5400000">
          <a:off x="-301130" y="306605"/>
          <a:ext cx="2007533" cy="1405273"/>
        </a:xfrm>
        <a:prstGeom prst="chevron">
          <a:avLst/>
        </a:prstGeom>
        <a:solidFill>
          <a:srgbClr val="7030A0"/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300" kern="1200" dirty="0"/>
            <a:t>หน่วยการเงิน</a:t>
          </a:r>
          <a:endParaRPr lang="en-US" sz="3300" kern="1200" dirty="0"/>
        </a:p>
      </dsp:txBody>
      <dsp:txXfrm rot="-5400000">
        <a:off x="1" y="708112"/>
        <a:ext cx="1405273" cy="602260"/>
      </dsp:txXfrm>
    </dsp:sp>
    <dsp:sp modelId="{280F58B3-1C80-4E58-9D09-6FEC84E00FC7}">
      <dsp:nvSpPr>
        <dsp:cNvPr id="0" name=""/>
        <dsp:cNvSpPr/>
      </dsp:nvSpPr>
      <dsp:spPr>
        <a:xfrm rot="5400000">
          <a:off x="5096056" y="-3685308"/>
          <a:ext cx="1304896" cy="86864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3600" kern="1200" dirty="0"/>
            <a:t>เมื่อได้รับอนุมัติการเบิกจ่ายเงินจากอธิการบดีเรียบร้อยแล้ว จะดำเนินการเบิกจ่ายเงินออกจากบัญชี</a:t>
          </a:r>
          <a:endParaRPr lang="en-US" sz="3600" kern="1200" dirty="0"/>
        </a:p>
      </dsp:txBody>
      <dsp:txXfrm rot="-5400000">
        <a:off x="1405273" y="69175"/>
        <a:ext cx="8622763" cy="1177496"/>
      </dsp:txXfrm>
    </dsp:sp>
    <dsp:sp modelId="{B728D2E3-8759-4F7B-933B-415D95BDFEDB}">
      <dsp:nvSpPr>
        <dsp:cNvPr id="0" name=""/>
        <dsp:cNvSpPr/>
      </dsp:nvSpPr>
      <dsp:spPr>
        <a:xfrm rot="5400000">
          <a:off x="-301130" y="2123907"/>
          <a:ext cx="2007533" cy="1405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300" kern="1200" dirty="0"/>
            <a:t>ผู้วิจัย</a:t>
          </a:r>
          <a:endParaRPr lang="en-US" sz="3300" kern="1200" dirty="0"/>
        </a:p>
      </dsp:txBody>
      <dsp:txXfrm rot="-5400000">
        <a:off x="1" y="2525414"/>
        <a:ext cx="1405273" cy="602260"/>
      </dsp:txXfrm>
    </dsp:sp>
    <dsp:sp modelId="{D7D288EE-375D-470A-92EC-DB384B3B5126}">
      <dsp:nvSpPr>
        <dsp:cNvPr id="0" name=""/>
        <dsp:cNvSpPr/>
      </dsp:nvSpPr>
      <dsp:spPr>
        <a:xfrm rot="5400000">
          <a:off x="5096056" y="-1868006"/>
          <a:ext cx="1304896" cy="86864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3200" kern="1200" dirty="0"/>
            <a:t>เมื่อดำเนินโครงการวิจัยแล้วเสร็จ ให้ผู้วิจัยสรุปจำนวนเงินที่ใช้ไป โดยใช้แบบฟอร์มสรุปผลการใช้จ่ายเงินอุดหนุนงานวิจัย เสนอผู้อำนวยการศูนย์วิจัยและนวัตกรรม รองอธิการบดีฝ่ายวิจัยและบริการวิชาการ และอธิการบดี</a:t>
          </a:r>
          <a:endParaRPr lang="en-US" sz="3200" kern="1200" dirty="0"/>
        </a:p>
      </dsp:txBody>
      <dsp:txXfrm rot="-5400000">
        <a:off x="1405273" y="1886477"/>
        <a:ext cx="8622763" cy="1177496"/>
      </dsp:txXfrm>
    </dsp:sp>
    <dsp:sp modelId="{9FA377A0-A2CF-4B8A-9F26-1CA4C6C5634A}">
      <dsp:nvSpPr>
        <dsp:cNvPr id="0" name=""/>
        <dsp:cNvSpPr/>
      </dsp:nvSpPr>
      <dsp:spPr>
        <a:xfrm rot="5400000">
          <a:off x="-301130" y="3941209"/>
          <a:ext cx="2007533" cy="1405273"/>
        </a:xfrm>
        <a:prstGeom prst="chevron">
          <a:avLst/>
        </a:prstGeom>
        <a:solidFill>
          <a:srgbClr val="7030A0"/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300" kern="1200" dirty="0"/>
            <a:t>หน่วยการเงิน</a:t>
          </a:r>
          <a:endParaRPr lang="en-US" sz="3300" kern="1200" dirty="0"/>
        </a:p>
      </dsp:txBody>
      <dsp:txXfrm rot="-5400000">
        <a:off x="1" y="4342716"/>
        <a:ext cx="1405273" cy="602260"/>
      </dsp:txXfrm>
    </dsp:sp>
    <dsp:sp modelId="{25B6C681-D5DC-49A6-8107-FFFB99F4667A}">
      <dsp:nvSpPr>
        <dsp:cNvPr id="0" name=""/>
        <dsp:cNvSpPr/>
      </dsp:nvSpPr>
      <dsp:spPr>
        <a:xfrm rot="5400000">
          <a:off x="5096056" y="-50703"/>
          <a:ext cx="1304896" cy="86864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h-TH" sz="3300" kern="1200" dirty="0"/>
            <a:t>กรณีมีเงินคงเหลือคืนสถาบันและผู้วิจัยได้นำส่งเงินคืนสถาบันแล้ว หน่วยการเงินและบัญชีจะออกใบเสร็จรับเงินและส่งใบเสร็จรับเงินให้กับผู้วิจัยเพื่อเป็นหลักฐาน</a:t>
          </a:r>
          <a:endParaRPr lang="en-US" sz="3300" kern="1200" dirty="0"/>
        </a:p>
      </dsp:txBody>
      <dsp:txXfrm rot="-5400000">
        <a:off x="1405273" y="3703780"/>
        <a:ext cx="8622763" cy="1177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EBBAC-082A-4FAF-825C-7A98E7925B1E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7DBEE-86D5-42F7-9161-A172688D6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043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238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84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9412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582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8296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064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64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9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47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6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24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4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18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83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8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588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  <p:sldLayoutId id="2147483920" r:id="rId13"/>
    <p:sldLayoutId id="2147483921" r:id="rId14"/>
    <p:sldLayoutId id="2147483922" r:id="rId15"/>
    <p:sldLayoutId id="2147483923" r:id="rId16"/>
    <p:sldLayoutId id="21474839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42875"/>
            <a:ext cx="12192000" cy="3415218"/>
          </a:xfrm>
        </p:spPr>
        <p:txBody>
          <a:bodyPr>
            <a:noAutofit/>
          </a:bodyPr>
          <a:lstStyle/>
          <a:p>
            <a:pPr algn="ctr"/>
            <a:br>
              <a:rPr lang="en-US" sz="9600" b="1" dirty="0">
                <a:solidFill>
                  <a:srgbClr val="002060"/>
                </a:solidFill>
              </a:rPr>
            </a:br>
            <a:r>
              <a:rPr lang="th-TH" sz="9600" b="1" dirty="0">
                <a:solidFill>
                  <a:srgbClr val="002060"/>
                </a:solidFill>
                <a:latin typeface="KodchiangUPC" panose="02020603050405020304" pitchFamily="18" charset="-34"/>
                <a:cs typeface="KodchiangUPC" panose="02020603050405020304" pitchFamily="18" charset="-34"/>
              </a:rPr>
              <a:t>การเบิกจ่ายเงินอุดหนุนงานวิจัย</a:t>
            </a:r>
            <a:br>
              <a:rPr lang="th-TH" sz="9600" b="1" dirty="0">
                <a:solidFill>
                  <a:srgbClr val="0000FF"/>
                </a:solidFill>
              </a:rPr>
            </a:br>
            <a:endParaRPr lang="en-US" sz="96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74308"/>
            <a:ext cx="12192000" cy="1126283"/>
          </a:xfrm>
        </p:spPr>
        <p:txBody>
          <a:bodyPr>
            <a:normAutofit lnSpcReduction="10000"/>
          </a:bodyPr>
          <a:lstStyle/>
          <a:p>
            <a:pPr algn="ctr"/>
            <a:r>
              <a:rPr lang="th-TH" sz="72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เมษายน 2564</a:t>
            </a:r>
            <a:endParaRPr lang="en-US" sz="72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37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4076"/>
              </p:ext>
            </p:extLst>
          </p:nvPr>
        </p:nvGraphicFramePr>
        <p:xfrm>
          <a:off x="1118268" y="720725"/>
          <a:ext cx="10091737" cy="5653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9905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774733"/>
              </p:ext>
            </p:extLst>
          </p:nvPr>
        </p:nvGraphicFramePr>
        <p:xfrm>
          <a:off x="1136023" y="720725"/>
          <a:ext cx="10091737" cy="5653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6499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703" y="236183"/>
            <a:ext cx="10829909" cy="1280890"/>
          </a:xfrm>
        </p:spPr>
        <p:txBody>
          <a:bodyPr>
            <a:normAutofit/>
          </a:bodyPr>
          <a:lstStyle/>
          <a:p>
            <a:r>
              <a:rPr lang="th-TH" sz="6600" b="1" dirty="0">
                <a:solidFill>
                  <a:srgbClr val="C00000"/>
                </a:solidFill>
              </a:rPr>
              <a:t>หมายเหตุ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703" y="1607119"/>
            <a:ext cx="10916933" cy="4775210"/>
          </a:xfrm>
        </p:spPr>
        <p:txBody>
          <a:bodyPr>
            <a:noAutofit/>
          </a:bodyPr>
          <a:lstStyle/>
          <a:p>
            <a:r>
              <a:rPr lang="th-TH" sz="4800" b="1" dirty="0">
                <a:solidFill>
                  <a:schemeClr val="bg1"/>
                </a:solidFill>
              </a:rPr>
              <a:t>ผู้วิจัยจะเป็นผู้รับผิดชอบความครบถ้วนถูกต้องของเอกสารประกอบการเบิกจ่าย</a:t>
            </a:r>
          </a:p>
          <a:p>
            <a:r>
              <a:rPr lang="th-TH" sz="4800" b="1" dirty="0">
                <a:solidFill>
                  <a:schemeClr val="bg1"/>
                </a:solidFill>
              </a:rPr>
              <a:t>หากผู้ตรวจสอบต้องการข้อมูลเพิ่มเติมในโครงการวิจัยใด หน่วยการเงินและบัญชีจะแจ้งให้ผู้วิจัยเป็นผู้ตอบคำถามจากผู้ตรวจสอบภายใน และผู้ตรวจสอบจากสำนักงานตรวจเงินแผ่นดิน (สตง.) โดยตรง</a:t>
            </a:r>
          </a:p>
        </p:txBody>
      </p:sp>
    </p:spTree>
    <p:extLst>
      <p:ext uri="{BB962C8B-B14F-4D97-AF65-F5344CB8AC3E}">
        <p14:creationId xmlns:p14="http://schemas.microsoft.com/office/powerpoint/2010/main" val="25946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83" y="94135"/>
            <a:ext cx="10980830" cy="1280890"/>
          </a:xfrm>
        </p:spPr>
        <p:txBody>
          <a:bodyPr>
            <a:normAutofit/>
          </a:bodyPr>
          <a:lstStyle/>
          <a:p>
            <a:r>
              <a:rPr lang="th-TH" sz="6600" b="1" dirty="0">
                <a:solidFill>
                  <a:srgbClr val="C00000"/>
                </a:solidFill>
              </a:rPr>
              <a:t>ภาษีที่เกี่ยวข้อง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783" y="1162974"/>
            <a:ext cx="11301273" cy="56950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4000" b="1" dirty="0">
                <a:solidFill>
                  <a:srgbClr val="0000FF"/>
                </a:solidFill>
              </a:rPr>
              <a:t>1. เงินทุนวิจัยส่วนที่จ่ายเป็น ค่าตอบแทน</a:t>
            </a:r>
          </a:p>
          <a:p>
            <a:pPr marL="0" indent="0">
              <a:buNone/>
            </a:pPr>
            <a:r>
              <a:rPr lang="th-TH" sz="4000" b="1" dirty="0">
                <a:solidFill>
                  <a:schemeClr val="bg1"/>
                </a:solidFill>
              </a:rPr>
              <a:t>   ผู้รับค่าตอบแทนจะต้องถูกหักภาษี ณ ที่จ่าย 5</a:t>
            </a:r>
            <a:r>
              <a:rPr lang="en-US" sz="2400" b="1" dirty="0">
                <a:solidFill>
                  <a:schemeClr val="bg1"/>
                </a:solidFill>
              </a:rPr>
              <a:t>%</a:t>
            </a:r>
            <a:r>
              <a:rPr lang="th-TH" sz="2400" b="1" dirty="0">
                <a:solidFill>
                  <a:schemeClr val="bg1"/>
                </a:solidFill>
              </a:rPr>
              <a:t> </a:t>
            </a:r>
            <a:r>
              <a:rPr lang="th-TH" sz="4000" b="1" dirty="0">
                <a:solidFill>
                  <a:srgbClr val="FF0000"/>
                </a:solidFill>
              </a:rPr>
              <a:t>(รวมทั้งนักวิจัยด้วย)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00FF"/>
                </a:solidFill>
              </a:rPr>
              <a:t>2. การเบิกเงินทุนอุดหนุนวิจัย</a:t>
            </a:r>
          </a:p>
          <a:p>
            <a:pPr marL="0" indent="0">
              <a:buNone/>
            </a:pPr>
            <a:r>
              <a:rPr lang="th-TH" sz="4000" b="1" dirty="0">
                <a:solidFill>
                  <a:schemeClr val="bg1"/>
                </a:solidFill>
              </a:rPr>
              <a:t>   ให้ทำใบสำคัญรับเงินสำหรับรายการที่ต้องหักภาษี ณ ที่จ่าย แยกต่างหากจากค่าใช้จ่ายอื่นที่ไม่ต้องหักภาษี</a:t>
            </a:r>
          </a:p>
          <a:p>
            <a:pPr marL="0" indent="0">
              <a:buNone/>
            </a:pPr>
            <a:r>
              <a:rPr lang="th-TH" sz="4000" b="1" dirty="0">
                <a:solidFill>
                  <a:srgbClr val="0000FF"/>
                </a:solidFill>
              </a:rPr>
              <a:t>3. ใบรับรองการหักภาษี ณ ที่จ่าย</a:t>
            </a:r>
          </a:p>
          <a:p>
            <a:pPr marL="0" indent="0">
              <a:buNone/>
            </a:pPr>
            <a:r>
              <a:rPr lang="th-TH" sz="4000" b="1" dirty="0">
                <a:solidFill>
                  <a:schemeClr val="bg1"/>
                </a:solidFill>
              </a:rPr>
              <a:t>   ให้ผู้ถูกหักภาษีนำไปรวมเป็นรายได้พึงประเมินเพื่อคำนวณ ภาษี ณ วันสิ้นปี ส่งกรมสรรพากรต่อไป ***</a:t>
            </a:r>
          </a:p>
        </p:txBody>
      </p:sp>
    </p:spTree>
    <p:extLst>
      <p:ext uri="{BB962C8B-B14F-4D97-AF65-F5344CB8AC3E}">
        <p14:creationId xmlns:p14="http://schemas.microsoft.com/office/powerpoint/2010/main" val="207493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9" y="120769"/>
            <a:ext cx="11040014" cy="1280890"/>
          </a:xfrm>
        </p:spPr>
        <p:txBody>
          <a:bodyPr>
            <a:normAutofit/>
          </a:bodyPr>
          <a:lstStyle/>
          <a:p>
            <a:r>
              <a:rPr lang="th-TH" sz="6600" b="1" dirty="0">
                <a:solidFill>
                  <a:srgbClr val="C00000"/>
                </a:solidFill>
              </a:rPr>
              <a:t>ภาษีที่เกี่ยวข้อง (ต่อ)</a:t>
            </a:r>
            <a:endParaRPr lang="en-US" sz="6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99" y="1056441"/>
            <a:ext cx="11262803" cy="54065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4000" b="1" dirty="0">
                <a:solidFill>
                  <a:srgbClr val="0000FF"/>
                </a:solidFill>
              </a:rPr>
              <a:t>4. กรณีผู้รับทุนวิจัยขอคืนทุนอุดหนุนการวิจัย</a:t>
            </a:r>
          </a:p>
          <a:p>
            <a:pPr marL="0" indent="0">
              <a:buNone/>
            </a:pPr>
            <a:r>
              <a:rPr lang="th-TH" sz="4000" b="1" dirty="0">
                <a:solidFill>
                  <a:schemeClr val="bg1"/>
                </a:solidFill>
              </a:rPr>
              <a:t>   หากเงินทุนวิจัยส่วนที่เป็นเงินค่าตอบแทนของตัวผู้รับทุนวิจัย ซึ่งเป็นเงินได้พึงประเมินของผู้รับทุนวิจัย หากมีการเลิกสัญญาเป็นเหตุให้มีการคืนเงินค่าตอบแทนดังกล่าว และผู้รับทุนวิจัยได้คืนเงินดังกล่าวให้แก่สถาบันแล้ว จึงเป็นกรณีที่ผู้รับทำวิจัยถูกหักภาษีเงินได้ ณ ที่จ่าย ไว้เป็นจำนวนเกินกว่าที่ควรต้องเสีย</a:t>
            </a:r>
          </a:p>
          <a:p>
            <a:pPr marL="0" indent="0">
              <a:buNone/>
            </a:pPr>
            <a:r>
              <a:rPr lang="th-TH" sz="4000" b="1" dirty="0">
                <a:solidFill>
                  <a:schemeClr val="bg1"/>
                </a:solidFill>
              </a:rPr>
              <a:t>   ผู้รับทุนวิจัยมีสิทธิยื่นคำร้องขอคืนภาษีได้ภายในกำหนดเวลา 3 ปี นับแต่วันสุดท้ายแห่งปีซึ่งได้ถูกหักภาษีเกินไป ตามมาตรา 63 แห่งประมวลรัษฎากร</a:t>
            </a:r>
          </a:p>
        </p:txBody>
      </p:sp>
    </p:spTree>
    <p:extLst>
      <p:ext uri="{BB962C8B-B14F-4D97-AF65-F5344CB8AC3E}">
        <p14:creationId xmlns:p14="http://schemas.microsoft.com/office/powerpoint/2010/main" val="65066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9" y="120769"/>
            <a:ext cx="11040014" cy="128089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Q &amp;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99" y="1188597"/>
            <a:ext cx="11262803" cy="46351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Q</a:t>
            </a:r>
            <a:r>
              <a:rPr lang="th-TH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:</a:t>
            </a:r>
            <a:r>
              <a:rPr lang="th-TH" sz="4000" b="1" dirty="0">
                <a:solidFill>
                  <a:schemeClr val="bg1"/>
                </a:solidFill>
              </a:rPr>
              <a:t>	ใน</a:t>
            </a:r>
            <a:r>
              <a:rPr lang="th-TH" sz="4000" b="1" dirty="0" err="1">
                <a:solidFill>
                  <a:schemeClr val="bg1"/>
                </a:solidFill>
              </a:rPr>
              <a:t>การทำ</a:t>
            </a:r>
            <a:r>
              <a:rPr lang="th-TH" sz="4000" b="1" dirty="0">
                <a:solidFill>
                  <a:schemeClr val="bg1"/>
                </a:solidFill>
              </a:rPr>
              <a:t>วิจัยที่มีการซื้อหรือจ้างทำวัสดุหรือครุภัณฑ์ ต้องทำกระบวนการจัดซื้อจัดจ้างหรือไม่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 :</a:t>
            </a:r>
            <a:r>
              <a:rPr lang="th-TH" sz="4000" b="1" dirty="0">
                <a:solidFill>
                  <a:schemeClr val="bg1"/>
                </a:solidFill>
              </a:rPr>
              <a:t>	ไม่ต้องเข้ากระบวนการจัดซื้อจัดจ้าง เนื่องจากสถาบันได้บันทึกรายจ่าย</a:t>
            </a:r>
            <a:r>
              <a:rPr lang="th-TH" sz="4000" b="1" dirty="0" err="1">
                <a:solidFill>
                  <a:schemeClr val="bg1"/>
                </a:solidFill>
              </a:rPr>
              <a:t>ต่างๆ</a:t>
            </a:r>
            <a:r>
              <a:rPr lang="th-TH" sz="4000" b="1" dirty="0">
                <a:solidFill>
                  <a:schemeClr val="bg1"/>
                </a:solidFill>
              </a:rPr>
              <a:t> ใน</a:t>
            </a:r>
            <a:r>
              <a:rPr lang="th-TH" sz="4000" b="1" dirty="0" err="1">
                <a:solidFill>
                  <a:schemeClr val="bg1"/>
                </a:solidFill>
              </a:rPr>
              <a:t>การทำ</a:t>
            </a:r>
            <a:r>
              <a:rPr lang="th-TH" sz="4000" b="1" dirty="0">
                <a:solidFill>
                  <a:schemeClr val="bg1"/>
                </a:solidFill>
              </a:rPr>
              <a:t>วิจัย เป็นค่าใช้จ่ายทั้งจำนวนแล้ว ถ้าทำกระบวนการจัดซื้อจัดจ้างอีกจะทำให้บันทึกค่าใช้จ่ายซ้ำซ้อน</a:t>
            </a:r>
          </a:p>
        </p:txBody>
      </p:sp>
    </p:spTree>
    <p:extLst>
      <p:ext uri="{BB962C8B-B14F-4D97-AF65-F5344CB8AC3E}">
        <p14:creationId xmlns:p14="http://schemas.microsoft.com/office/powerpoint/2010/main" val="417505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99" y="120769"/>
            <a:ext cx="11040014" cy="128089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Q &amp; 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99" y="1188597"/>
            <a:ext cx="11262803" cy="56694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Q</a:t>
            </a:r>
            <a:r>
              <a:rPr lang="th-TH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:</a:t>
            </a:r>
            <a:r>
              <a:rPr lang="th-TH" sz="4000" b="1" dirty="0">
                <a:solidFill>
                  <a:schemeClr val="bg1"/>
                </a:solidFill>
              </a:rPr>
              <a:t>	เมื่อผู้วิจัยหักภาษี ณ ที่จ่ายไว้ </a:t>
            </a:r>
            <a:r>
              <a:rPr lang="en-US" sz="2400" b="1" dirty="0">
                <a:solidFill>
                  <a:schemeClr val="bg1"/>
                </a:solidFill>
              </a:rPr>
              <a:t>5%</a:t>
            </a:r>
            <a:r>
              <a:rPr lang="en-US" sz="4000" b="1" dirty="0">
                <a:solidFill>
                  <a:schemeClr val="bg1"/>
                </a:solidFill>
              </a:rPr>
              <a:t> </a:t>
            </a:r>
            <a:r>
              <a:rPr lang="th-TH" sz="4000" b="1" dirty="0">
                <a:solidFill>
                  <a:schemeClr val="bg1"/>
                </a:solidFill>
              </a:rPr>
              <a:t>แล้ว จะนำส่งภาษีได้อย่างไร</a:t>
            </a:r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A :</a:t>
            </a:r>
            <a:r>
              <a:rPr lang="th-TH" sz="4000" b="1" dirty="0">
                <a:solidFill>
                  <a:schemeClr val="bg1"/>
                </a:solidFill>
              </a:rPr>
              <a:t>	นักวิจัยจะต้องนำส่งภาษีหัก ณ ที่จ่าย พร้อมใบสำคัญรับเงินและหนังสือรับรองการหักภาษี ณ ที่จ่าย (ขอหนังสือได้ที่หน่วยการเงิน) ส่งให้หน่วยการเงิน</a:t>
            </a:r>
            <a:r>
              <a:rPr lang="th-TH" sz="4000" b="1" dirty="0">
                <a:solidFill>
                  <a:srgbClr val="0000FF"/>
                </a:solidFill>
              </a:rPr>
              <a:t>ภายในสิ้นเดือนของเดือนที่มีการจ่ายค่าตอบแทน</a:t>
            </a:r>
            <a:r>
              <a:rPr lang="th-TH" sz="4000" b="1" dirty="0" err="1">
                <a:solidFill>
                  <a:srgbClr val="0000FF"/>
                </a:solidFill>
              </a:rPr>
              <a:t>ต่างๆ</a:t>
            </a:r>
            <a:r>
              <a:rPr lang="th-TH" sz="4000" b="1" dirty="0">
                <a:solidFill>
                  <a:srgbClr val="FFFF00"/>
                </a:solidFill>
              </a:rPr>
              <a:t> </a:t>
            </a:r>
            <a:r>
              <a:rPr lang="th-TH" sz="4000" b="1" dirty="0">
                <a:solidFill>
                  <a:schemeClr val="bg1"/>
                </a:solidFill>
              </a:rPr>
              <a:t>เพื่อที่หน่วยการเงินจะได้นำส่งภาษีให้กรมสรรพากรภายในวันที่ 7 ของเดือนถัดไป</a:t>
            </a:r>
          </a:p>
          <a:p>
            <a:pPr marL="0" indent="0">
              <a:buNone/>
            </a:pPr>
            <a:r>
              <a:rPr lang="th-TH" sz="4000" b="1" dirty="0">
                <a:solidFill>
                  <a:schemeClr val="bg1"/>
                </a:solidFill>
              </a:rPr>
              <a:t>         ในกรณีที่ยื่นล่าช้าจะมี</a:t>
            </a:r>
            <a:r>
              <a:rPr lang="th-TH" sz="4000" b="1" dirty="0">
                <a:solidFill>
                  <a:srgbClr val="0000FF"/>
                </a:solidFill>
              </a:rPr>
              <a:t>ค่าปรับร้อยละ 1.5 </a:t>
            </a:r>
            <a:r>
              <a:rPr lang="th-TH" sz="4000" b="1" dirty="0">
                <a:solidFill>
                  <a:schemeClr val="bg1"/>
                </a:solidFill>
              </a:rPr>
              <a:t>ของยอดภาษีหัก ณ ที่จ่ายที่ต้องนำส่งกรมสรรพากร</a:t>
            </a:r>
          </a:p>
        </p:txBody>
      </p:sp>
    </p:spTree>
    <p:extLst>
      <p:ext uri="{BB962C8B-B14F-4D97-AF65-F5344CB8AC3E}">
        <p14:creationId xmlns:p14="http://schemas.microsoft.com/office/powerpoint/2010/main" val="19385847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319</TotalTime>
  <Words>586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Century Gothic</vt:lpstr>
      <vt:lpstr>DilleniaUPC</vt:lpstr>
      <vt:lpstr>KodchiangUPC</vt:lpstr>
      <vt:lpstr>Wingdings 3</vt:lpstr>
      <vt:lpstr>Slice</vt:lpstr>
      <vt:lpstr> การเบิกจ่ายเงินอุดหนุนงานวิจัย </vt:lpstr>
      <vt:lpstr>PowerPoint Presentation</vt:lpstr>
      <vt:lpstr>PowerPoint Presentation</vt:lpstr>
      <vt:lpstr>หมายเหตุ</vt:lpstr>
      <vt:lpstr>ภาษีที่เกี่ยวข้อง</vt:lpstr>
      <vt:lpstr>ภาษีที่เกี่ยวข้อง (ต่อ)</vt:lpstr>
      <vt:lpstr>Q &amp; A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แนวปฏิบัติการเบิกจ่ายเงินอุดหนุนงานวิจัย</dc:title>
  <dc:creator>Windows User</dc:creator>
  <cp:lastModifiedBy>Suphon</cp:lastModifiedBy>
  <cp:revision>20</cp:revision>
  <cp:lastPrinted>2021-04-07T07:13:22Z</cp:lastPrinted>
  <dcterms:created xsi:type="dcterms:W3CDTF">2020-04-20T07:03:54Z</dcterms:created>
  <dcterms:modified xsi:type="dcterms:W3CDTF">2021-04-09T04:14:39Z</dcterms:modified>
</cp:coreProperties>
</file>